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72" r:id="rId14"/>
    <p:sldId id="273" r:id="rId15"/>
    <p:sldId id="268" r:id="rId16"/>
    <p:sldId id="269" r:id="rId17"/>
    <p:sldId id="270" r:id="rId18"/>
  </p:sldIdLst>
  <p:sldSz cx="18288000" cy="10287000"/>
  <p:notesSz cx="6858000" cy="9144000"/>
  <p:embeddedFontLst>
    <p:embeddedFont>
      <p:font typeface="Arial Bold" panose="020B0704020202020204" pitchFamily="34" charset="0"/>
      <p:regular r:id="rId19"/>
      <p:bold r:id="rId20"/>
    </p:embeddedFont>
    <p:embeddedFont>
      <p:font typeface="Faustina" panose="020B0604020202020204" charset="0"/>
      <p:regular r:id="rId21"/>
    </p:embeddedFont>
    <p:embeddedFont>
      <p:font typeface="Oswald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0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slide_CSN_110122249.pptx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7549166"/>
            <a:ext cx="18288000" cy="2737834"/>
            <a:chOff x="0" y="0"/>
            <a:chExt cx="4816593" cy="7210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721076"/>
            </a:xfrm>
            <a:custGeom>
              <a:avLst/>
              <a:gdLst/>
              <a:ahLst/>
              <a:cxnLst/>
              <a:rect l="l" t="t" r="r" b="b"/>
              <a:pathLst>
                <a:path w="4816592" h="721076">
                  <a:moveTo>
                    <a:pt x="0" y="0"/>
                  </a:moveTo>
                  <a:lnTo>
                    <a:pt x="4816592" y="0"/>
                  </a:lnTo>
                  <a:lnTo>
                    <a:pt x="4816592" y="721076"/>
                  </a:lnTo>
                  <a:lnTo>
                    <a:pt x="0" y="721076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759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42266" y="4898909"/>
            <a:ext cx="14203468" cy="63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5106" b="1" spc="-158">
                <a:solidFill>
                  <a:srgbClr val="F15B2B"/>
                </a:solidFill>
                <a:latin typeface="Oswald Bold"/>
                <a:ea typeface="Oswald Bold"/>
                <a:cs typeface="Oswald Bold"/>
                <a:sym typeface="Oswald Bold"/>
              </a:rPr>
              <a:t>XÂY DỰNG WEBSITE HỖ TRỢ CÔNG TÁC CỐ VẤN HỌC TẬP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8094" y="7829270"/>
            <a:ext cx="8205273" cy="57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4"/>
              </a:lnSpc>
            </a:pPr>
            <a:r>
              <a:rPr lang="en-US" sz="3388">
                <a:solidFill>
                  <a:srgbClr val="1327E2"/>
                </a:solidFill>
                <a:latin typeface="Faustina"/>
                <a:ea typeface="Faustina"/>
                <a:cs typeface="Faustina"/>
                <a:sym typeface="Faustina"/>
              </a:rPr>
              <a:t>Giáo viên hướng dẫn:  ThS. Đoàn Phước Miền.     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24495" y="7647599"/>
            <a:ext cx="4434805" cy="237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4"/>
              </a:lnSpc>
            </a:pPr>
            <a:r>
              <a:rPr lang="en-US" sz="3388">
                <a:solidFill>
                  <a:srgbClr val="1327E2"/>
                </a:solidFill>
                <a:latin typeface="Faustina"/>
                <a:ea typeface="Faustina"/>
                <a:cs typeface="Faustina"/>
                <a:sym typeface="Faustina"/>
              </a:rPr>
              <a:t>Sinh viên thực hiện:</a:t>
            </a:r>
          </a:p>
          <a:p>
            <a:pPr algn="l">
              <a:lnSpc>
                <a:spcPts val="4744"/>
              </a:lnSpc>
            </a:pPr>
            <a:r>
              <a:rPr lang="en-US" sz="3388">
                <a:solidFill>
                  <a:srgbClr val="1327E2"/>
                </a:solidFill>
                <a:latin typeface="Faustina"/>
                <a:ea typeface="Faustina"/>
                <a:cs typeface="Faustina"/>
                <a:sym typeface="Faustina"/>
              </a:rPr>
              <a:t>Họ và Tên: Lâm Tinh Tú</a:t>
            </a:r>
          </a:p>
          <a:p>
            <a:pPr algn="l">
              <a:lnSpc>
                <a:spcPts val="4744"/>
              </a:lnSpc>
            </a:pPr>
            <a:r>
              <a:rPr lang="en-US" sz="3388">
                <a:solidFill>
                  <a:srgbClr val="1327E2"/>
                </a:solidFill>
                <a:latin typeface="Faustina"/>
                <a:ea typeface="Faustina"/>
                <a:cs typeface="Faustina"/>
                <a:sym typeface="Faustina"/>
              </a:rPr>
              <a:t>MSSV: 110122249</a:t>
            </a:r>
          </a:p>
          <a:p>
            <a:pPr algn="l">
              <a:lnSpc>
                <a:spcPts val="4744"/>
              </a:lnSpc>
            </a:pPr>
            <a:r>
              <a:rPr lang="en-US" sz="3388">
                <a:solidFill>
                  <a:srgbClr val="1327E2"/>
                </a:solidFill>
                <a:latin typeface="Faustina"/>
                <a:ea typeface="Faustina"/>
                <a:cs typeface="Faustina"/>
                <a:sym typeface="Faustina"/>
              </a:rPr>
              <a:t>Lớp: DA22TTD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21947" y="3129290"/>
            <a:ext cx="5444106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b="1" spc="-59">
                <a:solidFill>
                  <a:srgbClr val="1327E2"/>
                </a:solidFill>
                <a:latin typeface="Arial Bold"/>
                <a:ea typeface="Arial Bold"/>
                <a:cs typeface="Arial Bold"/>
                <a:sym typeface="Arial Bold"/>
              </a:rPr>
              <a:t>ĐỀ TÀI CƠ SỞ NGÀNH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0A35770E-19FF-96E6-4781-21FEB253E409}"/>
              </a:ext>
            </a:extLst>
          </p:cNvPr>
          <p:cNvSpPr/>
          <p:nvPr/>
        </p:nvSpPr>
        <p:spPr>
          <a:xfrm>
            <a:off x="381000" y="1988419"/>
            <a:ext cx="663056" cy="663056"/>
          </a:xfrm>
          <a:custGeom>
            <a:avLst/>
            <a:gdLst/>
            <a:ahLst/>
            <a:cxnLst/>
            <a:rect l="l" t="t" r="r" b="b"/>
            <a:pathLst>
              <a:path w="663056" h="663056">
                <a:moveTo>
                  <a:pt x="0" y="0"/>
                </a:moveTo>
                <a:lnTo>
                  <a:pt x="663056" y="0"/>
                </a:lnTo>
                <a:lnTo>
                  <a:pt x="663056" y="663055"/>
                </a:lnTo>
                <a:lnTo>
                  <a:pt x="0" y="663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CC76B-E080-4778-26E7-EB3B64625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527" y="3905009"/>
            <a:ext cx="6982300" cy="3733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BCD202-2DF4-5245-DF60-1C7F6D4EA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981" y="2335170"/>
            <a:ext cx="6375850" cy="3419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2EE01D-195F-7557-4138-89FB3F3E6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6132775"/>
            <a:ext cx="6477000" cy="34517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75191" y="2716545"/>
            <a:ext cx="6338677" cy="3359499"/>
          </a:xfrm>
          <a:custGeom>
            <a:avLst/>
            <a:gdLst/>
            <a:ahLst/>
            <a:cxnLst/>
            <a:rect l="l" t="t" r="r" b="b"/>
            <a:pathLst>
              <a:path w="6338677" h="3359499">
                <a:moveTo>
                  <a:pt x="0" y="0"/>
                </a:moveTo>
                <a:lnTo>
                  <a:pt x="6338676" y="0"/>
                </a:lnTo>
                <a:lnTo>
                  <a:pt x="6338676" y="3359499"/>
                </a:lnTo>
                <a:lnTo>
                  <a:pt x="0" y="3359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659070" y="2619924"/>
            <a:ext cx="6501197" cy="3456120"/>
          </a:xfrm>
          <a:custGeom>
            <a:avLst/>
            <a:gdLst/>
            <a:ahLst/>
            <a:cxnLst/>
            <a:rect l="l" t="t" r="r" b="b"/>
            <a:pathLst>
              <a:path w="6501197" h="3456120">
                <a:moveTo>
                  <a:pt x="0" y="0"/>
                </a:moveTo>
                <a:lnTo>
                  <a:pt x="6501197" y="0"/>
                </a:lnTo>
                <a:lnTo>
                  <a:pt x="6501197" y="3456120"/>
                </a:lnTo>
                <a:lnTo>
                  <a:pt x="0" y="3456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659070" y="6427855"/>
            <a:ext cx="6501197" cy="3453761"/>
          </a:xfrm>
          <a:custGeom>
            <a:avLst/>
            <a:gdLst/>
            <a:ahLst/>
            <a:cxnLst/>
            <a:rect l="l" t="t" r="r" b="b"/>
            <a:pathLst>
              <a:path w="6501197" h="3453761">
                <a:moveTo>
                  <a:pt x="0" y="0"/>
                </a:moveTo>
                <a:lnTo>
                  <a:pt x="6501197" y="0"/>
                </a:lnTo>
                <a:lnTo>
                  <a:pt x="6501197" y="3453761"/>
                </a:lnTo>
                <a:lnTo>
                  <a:pt x="0" y="3453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quả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9BD17A2-5411-8A0F-20D5-E7E196E68DDB}"/>
              </a:ext>
            </a:extLst>
          </p:cNvPr>
          <p:cNvSpPr/>
          <p:nvPr/>
        </p:nvSpPr>
        <p:spPr>
          <a:xfrm>
            <a:off x="381000" y="1956868"/>
            <a:ext cx="663056" cy="663056"/>
          </a:xfrm>
          <a:custGeom>
            <a:avLst/>
            <a:gdLst/>
            <a:ahLst/>
            <a:cxnLst/>
            <a:rect l="l" t="t" r="r" b="b"/>
            <a:pathLst>
              <a:path w="663056" h="663056">
                <a:moveTo>
                  <a:pt x="0" y="0"/>
                </a:moveTo>
                <a:lnTo>
                  <a:pt x="663056" y="0"/>
                </a:lnTo>
                <a:lnTo>
                  <a:pt x="663056" y="663055"/>
                </a:lnTo>
                <a:lnTo>
                  <a:pt x="0" y="6630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8C599-2E57-778C-481A-391782C08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2061" y="6443831"/>
            <a:ext cx="6315507" cy="33594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7FCF47B4-D1F9-30F8-1D6E-9EB858684FB1}"/>
              </a:ext>
            </a:extLst>
          </p:cNvPr>
          <p:cNvSpPr/>
          <p:nvPr/>
        </p:nvSpPr>
        <p:spPr>
          <a:xfrm>
            <a:off x="304800" y="2035054"/>
            <a:ext cx="663056" cy="663056"/>
          </a:xfrm>
          <a:custGeom>
            <a:avLst/>
            <a:gdLst/>
            <a:ahLst/>
            <a:cxnLst/>
            <a:rect l="l" t="t" r="r" b="b"/>
            <a:pathLst>
              <a:path w="663056" h="663056">
                <a:moveTo>
                  <a:pt x="0" y="0"/>
                </a:moveTo>
                <a:lnTo>
                  <a:pt x="663056" y="0"/>
                </a:lnTo>
                <a:lnTo>
                  <a:pt x="663056" y="663055"/>
                </a:lnTo>
                <a:lnTo>
                  <a:pt x="0" y="663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398EE1-B7A4-2934-DCBD-3788ADBED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685" y="2861942"/>
            <a:ext cx="5867400" cy="3120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47BFAA-8C1F-58C5-F64F-ECF05ADFB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2861942"/>
            <a:ext cx="6248400" cy="33002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DDF34D-3B76-43C2-47EC-6F2A86868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400" y="6487658"/>
            <a:ext cx="6234938" cy="33002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EC567-9A25-7E30-4877-68BE91CB3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09A29D-4FF9-70D0-D24D-2753BD6ED83D}"/>
              </a:ext>
            </a:extLst>
          </p:cNvPr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CBA4891-2293-0E40-A1DA-F42ECD79352C}"/>
                </a:ext>
              </a:extLst>
            </p:cNvPr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76C56F9-D2B1-4854-34D6-D0EE4797FD3F}"/>
                </a:ext>
              </a:extLst>
            </p:cNvPr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DF85DFC-7532-9ABA-957E-4FC2CB3BD689}"/>
              </a:ext>
            </a:extLst>
          </p:cNvPr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C6237F7-7DB1-CAA3-9E04-BE15565E16BB}"/>
              </a:ext>
            </a:extLst>
          </p:cNvPr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D0CC095-6D97-B833-C7C8-4548172D0690}"/>
              </a:ext>
            </a:extLst>
          </p:cNvPr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3503B9F-312B-C3CD-52E8-584803939081}"/>
              </a:ext>
            </a:extLst>
          </p:cNvPr>
          <p:cNvSpPr/>
          <p:nvPr/>
        </p:nvSpPr>
        <p:spPr>
          <a:xfrm>
            <a:off x="304800" y="2035054"/>
            <a:ext cx="663056" cy="663056"/>
          </a:xfrm>
          <a:custGeom>
            <a:avLst/>
            <a:gdLst/>
            <a:ahLst/>
            <a:cxnLst/>
            <a:rect l="l" t="t" r="r" b="b"/>
            <a:pathLst>
              <a:path w="663056" h="663056">
                <a:moveTo>
                  <a:pt x="0" y="0"/>
                </a:moveTo>
                <a:lnTo>
                  <a:pt x="663056" y="0"/>
                </a:lnTo>
                <a:lnTo>
                  <a:pt x="663056" y="663055"/>
                </a:lnTo>
                <a:lnTo>
                  <a:pt x="0" y="663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07056A-F488-5BC4-CDDD-C401A670F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710" y="2698110"/>
            <a:ext cx="6629400" cy="3525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87448A-0E68-AC85-4DA9-AEE953065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998" y="2721462"/>
            <a:ext cx="6579096" cy="3525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A0E348-E3C6-DF7D-68B5-BD7D0F486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710" y="6539595"/>
            <a:ext cx="6624484" cy="3559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07853A-ED47-1D12-606A-7C8B5607F1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6121" y="6539595"/>
            <a:ext cx="6556973" cy="35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06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48009-BCEC-2A10-C139-2E761FF0A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118E158-01D4-FEA0-A996-B4DD63F35379}"/>
              </a:ext>
            </a:extLst>
          </p:cNvPr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283C8FB-9ACD-1FC4-6C44-286A849DA837}"/>
                </a:ext>
              </a:extLst>
            </p:cNvPr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4E23417-A28E-6E27-B417-04678D00A4E5}"/>
                </a:ext>
              </a:extLst>
            </p:cNvPr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2ECD6C5-028B-B1F1-4ACF-9606C47C311A}"/>
              </a:ext>
            </a:extLst>
          </p:cNvPr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C9E8F80-E6FD-94D8-E514-F6C4261648D8}"/>
              </a:ext>
            </a:extLst>
          </p:cNvPr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505C0C9-5487-A9C5-B0A4-45396005785A}"/>
              </a:ext>
            </a:extLst>
          </p:cNvPr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9E6A9077-D069-3BB6-6AD2-99B8DE8956E4}"/>
              </a:ext>
            </a:extLst>
          </p:cNvPr>
          <p:cNvSpPr/>
          <p:nvPr/>
        </p:nvSpPr>
        <p:spPr>
          <a:xfrm>
            <a:off x="304800" y="2035054"/>
            <a:ext cx="663056" cy="663056"/>
          </a:xfrm>
          <a:custGeom>
            <a:avLst/>
            <a:gdLst/>
            <a:ahLst/>
            <a:cxnLst/>
            <a:rect l="l" t="t" r="r" b="b"/>
            <a:pathLst>
              <a:path w="663056" h="663056">
                <a:moveTo>
                  <a:pt x="0" y="0"/>
                </a:moveTo>
                <a:lnTo>
                  <a:pt x="663056" y="0"/>
                </a:lnTo>
                <a:lnTo>
                  <a:pt x="663056" y="663055"/>
                </a:lnTo>
                <a:lnTo>
                  <a:pt x="0" y="663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56A1E6-82D2-6F3B-BE5C-B09E2C5CF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3492101"/>
            <a:ext cx="7920334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12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74744" y="4323053"/>
            <a:ext cx="993749" cy="903408"/>
          </a:xfrm>
          <a:custGeom>
            <a:avLst/>
            <a:gdLst/>
            <a:ahLst/>
            <a:cxnLst/>
            <a:rect l="l" t="t" r="r" b="b"/>
            <a:pathLst>
              <a:path w="993749" h="903408">
                <a:moveTo>
                  <a:pt x="0" y="0"/>
                </a:moveTo>
                <a:lnTo>
                  <a:pt x="993749" y="0"/>
                </a:lnTo>
                <a:lnTo>
                  <a:pt x="993749" y="903408"/>
                </a:lnTo>
                <a:lnTo>
                  <a:pt x="0" y="903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85059" y="4386182"/>
            <a:ext cx="797450" cy="777151"/>
          </a:xfrm>
          <a:custGeom>
            <a:avLst/>
            <a:gdLst/>
            <a:ahLst/>
            <a:cxnLst/>
            <a:rect l="l" t="t" r="r" b="b"/>
            <a:pathLst>
              <a:path w="797450" h="777151">
                <a:moveTo>
                  <a:pt x="0" y="0"/>
                </a:moveTo>
                <a:lnTo>
                  <a:pt x="797450" y="0"/>
                </a:lnTo>
                <a:lnTo>
                  <a:pt x="797450" y="777151"/>
                </a:lnTo>
                <a:lnTo>
                  <a:pt x="0" y="7771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3086100"/>
            <a:ext cx="862250" cy="732128"/>
          </a:xfrm>
          <a:custGeom>
            <a:avLst/>
            <a:gdLst/>
            <a:ahLst/>
            <a:cxnLst/>
            <a:rect l="l" t="t" r="r" b="b"/>
            <a:pathLst>
              <a:path w="862250" h="732128">
                <a:moveTo>
                  <a:pt x="0" y="0"/>
                </a:moveTo>
                <a:lnTo>
                  <a:pt x="862250" y="0"/>
                </a:lnTo>
                <a:lnTo>
                  <a:pt x="862250" y="732128"/>
                </a:lnTo>
                <a:lnTo>
                  <a:pt x="0" y="7321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0371" y="2200181"/>
            <a:ext cx="6044650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luận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và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hướng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phát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triển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562282"/>
            <a:ext cx="6487723" cy="312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Giao diện người dùng thân thiện.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Lớp nghiệp vụ xử lý các logic chính xác.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Lớp dữ liệu đảm bảo lưu trữ an toàn, truy xuất nhanh chóng.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68016" y="4362833"/>
            <a:ext cx="1864352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Ưu điểm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82584" y="4510934"/>
            <a:ext cx="1864352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Hạn chế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87634" y="5677867"/>
            <a:ext cx="6911532" cy="2509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Tính chuyên nghiệp của chương trình chưa cao.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Tính năng bắt lỗi chưa được tối ưu.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Giao diện chưa đẹp mắt.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03664" y="3165829"/>
            <a:ext cx="1864352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luận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D976D956-054F-AE0F-1353-DDDA5D353833}"/>
              </a:ext>
            </a:extLst>
          </p:cNvPr>
          <p:cNvSpPr/>
          <p:nvPr/>
        </p:nvSpPr>
        <p:spPr>
          <a:xfrm>
            <a:off x="453513" y="2284626"/>
            <a:ext cx="533400" cy="56795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32225D-F741-DE5C-F9E5-0F8F2B6B89D2}"/>
              </a:ext>
            </a:extLst>
          </p:cNvPr>
          <p:cNvSpPr txBox="1"/>
          <p:nvPr/>
        </p:nvSpPr>
        <p:spPr>
          <a:xfrm>
            <a:off x="524013" y="2303457"/>
            <a:ext cx="39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</a:t>
            </a:r>
            <a:endParaRPr lang="en-001" sz="2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"/>
    </mc:Choice>
    <mc:Fallback xmlns="">
      <p:transition spd="slow" advTm="56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904074" y="3652445"/>
            <a:ext cx="1007976" cy="934669"/>
          </a:xfrm>
          <a:custGeom>
            <a:avLst/>
            <a:gdLst/>
            <a:ahLst/>
            <a:cxnLst/>
            <a:rect l="l" t="t" r="r" b="b"/>
            <a:pathLst>
              <a:path w="1007976" h="934669">
                <a:moveTo>
                  <a:pt x="0" y="0"/>
                </a:moveTo>
                <a:lnTo>
                  <a:pt x="1007976" y="0"/>
                </a:lnTo>
                <a:lnTo>
                  <a:pt x="1007976" y="934669"/>
                </a:lnTo>
                <a:lnTo>
                  <a:pt x="0" y="9346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0371" y="2200181"/>
            <a:ext cx="6044650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luận và hướng phát triển: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24329" y="5215764"/>
            <a:ext cx="11287708" cy="2509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Phát triển chức năng đăng bài viết, diễn đàn cho sinh viên.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Đăng nhập bằng tài khoản microsoft.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Nâng cấp giao diện đồ họa đẹp và thân thiện hơn.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Triển khai hệ thống cho các nhà trường.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95679" y="3934715"/>
            <a:ext cx="3648406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Hướng phát triển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7CB0AC5-12CC-545A-BE13-B6143077222A}"/>
              </a:ext>
            </a:extLst>
          </p:cNvPr>
          <p:cNvSpPr/>
          <p:nvPr/>
        </p:nvSpPr>
        <p:spPr>
          <a:xfrm>
            <a:off x="453513" y="2284626"/>
            <a:ext cx="533400" cy="56795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948276-2ABB-2C1F-45FA-01EF1E880F2F}"/>
              </a:ext>
            </a:extLst>
          </p:cNvPr>
          <p:cNvSpPr txBox="1"/>
          <p:nvPr/>
        </p:nvSpPr>
        <p:spPr>
          <a:xfrm>
            <a:off x="524013" y="2303457"/>
            <a:ext cx="39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</a:t>
            </a:r>
            <a:endParaRPr lang="en-001" sz="28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515304"/>
            <a:ext cx="18288000" cy="102735"/>
          </a:xfrm>
          <a:prstGeom prst="rect">
            <a:avLst/>
          </a:prstGeom>
          <a:solidFill>
            <a:srgbClr val="F24300"/>
          </a:solidFill>
        </p:spPr>
      </p:sp>
      <p:sp>
        <p:nvSpPr>
          <p:cNvPr id="3" name="AutoShape 3"/>
          <p:cNvSpPr/>
          <p:nvPr/>
        </p:nvSpPr>
        <p:spPr>
          <a:xfrm>
            <a:off x="0" y="8641094"/>
            <a:ext cx="18288000" cy="78252"/>
          </a:xfrm>
          <a:prstGeom prst="rect">
            <a:avLst/>
          </a:prstGeom>
          <a:solidFill>
            <a:srgbClr val="F24300"/>
          </a:solidFill>
        </p:spPr>
      </p:sp>
      <p:grpSp>
        <p:nvGrpSpPr>
          <p:cNvPr id="4" name="Group 4"/>
          <p:cNvGrpSpPr/>
          <p:nvPr/>
        </p:nvGrpSpPr>
        <p:grpSpPr>
          <a:xfrm>
            <a:off x="0" y="9418"/>
            <a:ext cx="18288000" cy="1551924"/>
            <a:chOff x="0" y="0"/>
            <a:chExt cx="4816593" cy="4087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408737"/>
            </a:xfrm>
            <a:custGeom>
              <a:avLst/>
              <a:gdLst/>
              <a:ahLst/>
              <a:cxnLst/>
              <a:rect l="l" t="t" r="r" b="b"/>
              <a:pathLst>
                <a:path w="4816592" h="408737">
                  <a:moveTo>
                    <a:pt x="0" y="0"/>
                  </a:moveTo>
                  <a:lnTo>
                    <a:pt x="4816592" y="0"/>
                  </a:lnTo>
                  <a:lnTo>
                    <a:pt x="4816592" y="408737"/>
                  </a:lnTo>
                  <a:lnTo>
                    <a:pt x="0" y="408737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446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9418"/>
            <a:ext cx="4914257" cy="1505886"/>
          </a:xfrm>
          <a:custGeom>
            <a:avLst/>
            <a:gdLst/>
            <a:ahLst/>
            <a:cxnLst/>
            <a:rect l="l" t="t" r="r" b="b"/>
            <a:pathLst>
              <a:path w="4914257" h="1505886">
                <a:moveTo>
                  <a:pt x="0" y="0"/>
                </a:moveTo>
                <a:lnTo>
                  <a:pt x="4914257" y="0"/>
                </a:lnTo>
                <a:lnTo>
                  <a:pt x="4914257" y="1505886"/>
                </a:lnTo>
                <a:lnTo>
                  <a:pt x="0" y="150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78" t="-212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902475" y="79623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3831297"/>
            <a:ext cx="16252474" cy="2624406"/>
            <a:chOff x="0" y="0"/>
            <a:chExt cx="4280487" cy="6912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80487" cy="691202"/>
            </a:xfrm>
            <a:custGeom>
              <a:avLst/>
              <a:gdLst/>
              <a:ahLst/>
              <a:cxnLst/>
              <a:rect l="l" t="t" r="r" b="b"/>
              <a:pathLst>
                <a:path w="4280487" h="691202">
                  <a:moveTo>
                    <a:pt x="32392" y="0"/>
                  </a:moveTo>
                  <a:lnTo>
                    <a:pt x="4248095" y="0"/>
                  </a:lnTo>
                  <a:cubicBezTo>
                    <a:pt x="4265985" y="0"/>
                    <a:pt x="4280487" y="14502"/>
                    <a:pt x="4280487" y="32392"/>
                  </a:cubicBezTo>
                  <a:lnTo>
                    <a:pt x="4280487" y="658809"/>
                  </a:lnTo>
                  <a:cubicBezTo>
                    <a:pt x="4280487" y="667400"/>
                    <a:pt x="4277074" y="675639"/>
                    <a:pt x="4270999" y="681714"/>
                  </a:cubicBezTo>
                  <a:cubicBezTo>
                    <a:pt x="4264925" y="687789"/>
                    <a:pt x="4256686" y="691202"/>
                    <a:pt x="4248095" y="691202"/>
                  </a:cubicBezTo>
                  <a:lnTo>
                    <a:pt x="32392" y="691202"/>
                  </a:lnTo>
                  <a:cubicBezTo>
                    <a:pt x="14502" y="691202"/>
                    <a:pt x="0" y="676699"/>
                    <a:pt x="0" y="658809"/>
                  </a:cubicBezTo>
                  <a:lnTo>
                    <a:pt x="0" y="32392"/>
                  </a:lnTo>
                  <a:cubicBezTo>
                    <a:pt x="0" y="14502"/>
                    <a:pt x="14502" y="0"/>
                    <a:pt x="32392" y="0"/>
                  </a:cubicBezTo>
                  <a:close/>
                </a:path>
              </a:pathLst>
            </a:custGeom>
            <a:solidFill>
              <a:srgbClr val="F5CAC3">
                <a:alpha val="51765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280487" cy="729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512406" y="4443094"/>
            <a:ext cx="11285062" cy="978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69"/>
              </a:lnSpc>
            </a:pP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Cảm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ơn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quý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thầy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cô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đã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lắng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nghe</a:t>
            </a:r>
            <a:r>
              <a:rPr lang="en-US" sz="5499" b="1" spc="-82" dirty="0">
                <a:solidFill>
                  <a:srgbClr val="FF0000"/>
                </a:solidFill>
                <a:latin typeface="Arial Bold"/>
                <a:ea typeface="Arial Bold"/>
                <a:cs typeface="Arial Bold"/>
                <a:sym typeface="Arial Bold"/>
                <a:hlinkClick r:id="rId3" action="ppaction://hlinkpres?slideindex=1&amp;slidetitle=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!</a:t>
            </a:r>
            <a:endParaRPr lang="en-US" sz="5499" b="1" spc="-82" dirty="0">
              <a:solidFill>
                <a:srgbClr val="FF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937" y="8719346"/>
            <a:ext cx="18288000" cy="1551924"/>
            <a:chOff x="0" y="0"/>
            <a:chExt cx="4816593" cy="4087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408737"/>
            </a:xfrm>
            <a:custGeom>
              <a:avLst/>
              <a:gdLst/>
              <a:ahLst/>
              <a:cxnLst/>
              <a:rect l="l" t="t" r="r" b="b"/>
              <a:pathLst>
                <a:path w="4816592" h="408737">
                  <a:moveTo>
                    <a:pt x="0" y="0"/>
                  </a:moveTo>
                  <a:lnTo>
                    <a:pt x="4816592" y="0"/>
                  </a:lnTo>
                  <a:lnTo>
                    <a:pt x="4816592" y="408737"/>
                  </a:lnTo>
                  <a:lnTo>
                    <a:pt x="0" y="408737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816593" cy="446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64965" y="2179113"/>
            <a:ext cx="2358066" cy="576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600" b="1" spc="-48" dirty="0" err="1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Nội</a:t>
            </a:r>
            <a:r>
              <a:rPr lang="en-US" sz="3600" b="1" spc="-48" dirty="0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 Dung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B8227918-4ECE-19A6-81E5-38721208D6A2}"/>
              </a:ext>
            </a:extLst>
          </p:cNvPr>
          <p:cNvSpPr txBox="1"/>
          <p:nvPr/>
        </p:nvSpPr>
        <p:spPr>
          <a:xfrm>
            <a:off x="3844632" y="3489426"/>
            <a:ext cx="425065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Lý do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chọn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đề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tài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754A27CC-E236-AD56-E944-1261828F351D}"/>
              </a:ext>
            </a:extLst>
          </p:cNvPr>
          <p:cNvSpPr txBox="1"/>
          <p:nvPr/>
        </p:nvSpPr>
        <p:spPr>
          <a:xfrm>
            <a:off x="3856922" y="4791490"/>
            <a:ext cx="425065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Mục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tiêu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nghiên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cứu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64A440AF-1C91-7A7D-B8A3-667A6E61A5F0}"/>
              </a:ext>
            </a:extLst>
          </p:cNvPr>
          <p:cNvSpPr txBox="1"/>
          <p:nvPr/>
        </p:nvSpPr>
        <p:spPr>
          <a:xfrm>
            <a:off x="3869212" y="6034909"/>
            <a:ext cx="425065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Cơ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sở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lý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thuyết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C2340DFA-B0D1-171D-EC8D-79004A6EE91E}"/>
              </a:ext>
            </a:extLst>
          </p:cNvPr>
          <p:cNvSpPr txBox="1"/>
          <p:nvPr/>
        </p:nvSpPr>
        <p:spPr>
          <a:xfrm>
            <a:off x="3869212" y="7479890"/>
            <a:ext cx="288812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Cơ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sở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dữ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liệu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F7619C9B-774B-3F22-5660-714728209CFB}"/>
              </a:ext>
            </a:extLst>
          </p:cNvPr>
          <p:cNvSpPr txBox="1"/>
          <p:nvPr/>
        </p:nvSpPr>
        <p:spPr>
          <a:xfrm>
            <a:off x="11373169" y="3489425"/>
            <a:ext cx="2070602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Mô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hình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CBFB5310-84BA-D76C-5ABE-B14DC5216702}"/>
              </a:ext>
            </a:extLst>
          </p:cNvPr>
          <p:cNvSpPr txBox="1"/>
          <p:nvPr/>
        </p:nvSpPr>
        <p:spPr>
          <a:xfrm>
            <a:off x="11582400" y="6034909"/>
            <a:ext cx="6044650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luận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và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hướng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phát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triển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916BF057-7DDB-D66F-60E2-A0A2EB3B0114}"/>
              </a:ext>
            </a:extLst>
          </p:cNvPr>
          <p:cNvSpPr txBox="1"/>
          <p:nvPr/>
        </p:nvSpPr>
        <p:spPr>
          <a:xfrm>
            <a:off x="11486713" y="4762167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quả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23" name="Heptagon 22">
            <a:extLst>
              <a:ext uri="{FF2B5EF4-FFF2-40B4-BE49-F238E27FC236}">
                <a16:creationId xmlns:a16="http://schemas.microsoft.com/office/drawing/2014/main" id="{031B36F7-6292-E0A0-CDA4-39CF9F66F38E}"/>
              </a:ext>
            </a:extLst>
          </p:cNvPr>
          <p:cNvSpPr/>
          <p:nvPr/>
        </p:nvSpPr>
        <p:spPr>
          <a:xfrm>
            <a:off x="2625432" y="3393896"/>
            <a:ext cx="906369" cy="843456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  <a:endParaRPr lang="en-001" sz="3200" dirty="0"/>
          </a:p>
        </p:txBody>
      </p:sp>
      <p:sp>
        <p:nvSpPr>
          <p:cNvPr id="24" name="Heptagon 23">
            <a:extLst>
              <a:ext uri="{FF2B5EF4-FFF2-40B4-BE49-F238E27FC236}">
                <a16:creationId xmlns:a16="http://schemas.microsoft.com/office/drawing/2014/main" id="{7F7F868C-561D-391F-3DAD-954074993AD2}"/>
              </a:ext>
            </a:extLst>
          </p:cNvPr>
          <p:cNvSpPr/>
          <p:nvPr/>
        </p:nvSpPr>
        <p:spPr>
          <a:xfrm>
            <a:off x="2610684" y="4666638"/>
            <a:ext cx="906369" cy="843456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  <a:endParaRPr lang="en-001" sz="3200" dirty="0"/>
          </a:p>
        </p:txBody>
      </p:sp>
      <p:sp>
        <p:nvSpPr>
          <p:cNvPr id="25" name="Heptagon 24">
            <a:extLst>
              <a:ext uri="{FF2B5EF4-FFF2-40B4-BE49-F238E27FC236}">
                <a16:creationId xmlns:a16="http://schemas.microsoft.com/office/drawing/2014/main" id="{B13DE858-3CB0-3A29-525D-4CDD5DFD2DA8}"/>
              </a:ext>
            </a:extLst>
          </p:cNvPr>
          <p:cNvSpPr/>
          <p:nvPr/>
        </p:nvSpPr>
        <p:spPr>
          <a:xfrm>
            <a:off x="2597468" y="5959820"/>
            <a:ext cx="906369" cy="843456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  <a:endParaRPr lang="en-001" sz="3200" dirty="0"/>
          </a:p>
        </p:txBody>
      </p:sp>
      <p:sp>
        <p:nvSpPr>
          <p:cNvPr id="26" name="Heptagon 25">
            <a:extLst>
              <a:ext uri="{FF2B5EF4-FFF2-40B4-BE49-F238E27FC236}">
                <a16:creationId xmlns:a16="http://schemas.microsoft.com/office/drawing/2014/main" id="{3BEF510F-DC6C-1296-7E67-6FF460856CFD}"/>
              </a:ext>
            </a:extLst>
          </p:cNvPr>
          <p:cNvSpPr/>
          <p:nvPr/>
        </p:nvSpPr>
        <p:spPr>
          <a:xfrm>
            <a:off x="2595886" y="7254231"/>
            <a:ext cx="906369" cy="843456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  <a:endParaRPr lang="en-001" sz="3200" dirty="0"/>
          </a:p>
        </p:txBody>
      </p:sp>
      <p:sp>
        <p:nvSpPr>
          <p:cNvPr id="27" name="Heptagon 26">
            <a:extLst>
              <a:ext uri="{FF2B5EF4-FFF2-40B4-BE49-F238E27FC236}">
                <a16:creationId xmlns:a16="http://schemas.microsoft.com/office/drawing/2014/main" id="{9AFD2974-044A-3699-4BBC-AB0D83D540A0}"/>
              </a:ext>
            </a:extLst>
          </p:cNvPr>
          <p:cNvSpPr/>
          <p:nvPr/>
        </p:nvSpPr>
        <p:spPr>
          <a:xfrm>
            <a:off x="10066431" y="3393896"/>
            <a:ext cx="906369" cy="843456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  <a:endParaRPr lang="en-001" sz="3200" dirty="0"/>
          </a:p>
        </p:txBody>
      </p:sp>
      <p:sp>
        <p:nvSpPr>
          <p:cNvPr id="28" name="Heptagon 27">
            <a:extLst>
              <a:ext uri="{FF2B5EF4-FFF2-40B4-BE49-F238E27FC236}">
                <a16:creationId xmlns:a16="http://schemas.microsoft.com/office/drawing/2014/main" id="{056524C6-CEC8-6FE0-6EF5-AB1A51753E3A}"/>
              </a:ext>
            </a:extLst>
          </p:cNvPr>
          <p:cNvSpPr/>
          <p:nvPr/>
        </p:nvSpPr>
        <p:spPr>
          <a:xfrm>
            <a:off x="10066430" y="4695961"/>
            <a:ext cx="906369" cy="843456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6</a:t>
            </a:r>
            <a:endParaRPr lang="en-001" sz="3200" dirty="0"/>
          </a:p>
        </p:txBody>
      </p:sp>
      <p:sp>
        <p:nvSpPr>
          <p:cNvPr id="29" name="Heptagon 28">
            <a:extLst>
              <a:ext uri="{FF2B5EF4-FFF2-40B4-BE49-F238E27FC236}">
                <a16:creationId xmlns:a16="http://schemas.microsoft.com/office/drawing/2014/main" id="{027A509C-0DB3-01E0-786E-6A940D63ED30}"/>
              </a:ext>
            </a:extLst>
          </p:cNvPr>
          <p:cNvSpPr/>
          <p:nvPr/>
        </p:nvSpPr>
        <p:spPr>
          <a:xfrm>
            <a:off x="10066430" y="5984156"/>
            <a:ext cx="906369" cy="843456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7</a:t>
            </a:r>
            <a:endParaRPr lang="en-001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AC313-1672-E4F9-E763-821957F32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7F7739E-3887-EBC7-1A12-57874891A75F}"/>
              </a:ext>
            </a:extLst>
          </p:cNvPr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75BEE02-0D5F-ACA3-440B-27DD35F9B53D}"/>
                </a:ext>
              </a:extLst>
            </p:cNvPr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CCA61AC-A294-488A-D0BA-0C2C70CDB4EA}"/>
                </a:ext>
              </a:extLst>
            </p:cNvPr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22525F4-4FFB-EC1A-ABFD-3EC9B6990FE5}"/>
              </a:ext>
            </a:extLst>
          </p:cNvPr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EA8669A-64D3-7D25-84DD-81DD0169AACB}"/>
              </a:ext>
            </a:extLst>
          </p:cNvPr>
          <p:cNvSpPr/>
          <p:nvPr/>
        </p:nvSpPr>
        <p:spPr>
          <a:xfrm>
            <a:off x="11892252" y="3894160"/>
            <a:ext cx="4661133" cy="3599665"/>
          </a:xfrm>
          <a:custGeom>
            <a:avLst/>
            <a:gdLst/>
            <a:ahLst/>
            <a:cxnLst/>
            <a:rect l="l" t="t" r="r" b="b"/>
            <a:pathLst>
              <a:path w="4661133" h="3599665">
                <a:moveTo>
                  <a:pt x="0" y="0"/>
                </a:moveTo>
                <a:lnTo>
                  <a:pt x="4661133" y="0"/>
                </a:lnTo>
                <a:lnTo>
                  <a:pt x="4661133" y="3599666"/>
                </a:lnTo>
                <a:lnTo>
                  <a:pt x="0" y="359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338" r="-19356" b="-3282"/>
            </a:stretch>
          </a:blipFill>
        </p:spPr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E3A1AFD-43B5-3900-5FA8-1C76EC57AA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29238" y="5598918"/>
            <a:ext cx="2377775" cy="784666"/>
          </a:xfrm>
          <a:prstGeom prst="rect">
            <a:avLst/>
          </a:prstGeom>
        </p:spPr>
      </p:pic>
      <p:sp>
        <p:nvSpPr>
          <p:cNvPr id="8" name="Freeform 8">
            <a:extLst>
              <a:ext uri="{FF2B5EF4-FFF2-40B4-BE49-F238E27FC236}">
                <a16:creationId xmlns:a16="http://schemas.microsoft.com/office/drawing/2014/main" id="{8431A43D-8BEF-D6BF-2EFC-B2DC17AB2152}"/>
              </a:ext>
            </a:extLst>
          </p:cNvPr>
          <p:cNvSpPr/>
          <p:nvPr/>
        </p:nvSpPr>
        <p:spPr>
          <a:xfrm>
            <a:off x="95160" y="1855005"/>
            <a:ext cx="742537" cy="742537"/>
          </a:xfrm>
          <a:custGeom>
            <a:avLst/>
            <a:gdLst/>
            <a:ahLst/>
            <a:cxnLst/>
            <a:rect l="l" t="t" r="r" b="b"/>
            <a:pathLst>
              <a:path w="742537" h="742537">
                <a:moveTo>
                  <a:pt x="0" y="0"/>
                </a:moveTo>
                <a:lnTo>
                  <a:pt x="742537" y="0"/>
                </a:lnTo>
                <a:lnTo>
                  <a:pt x="742537" y="742537"/>
                </a:lnTo>
                <a:lnTo>
                  <a:pt x="0" y="7425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B355564-C16D-E4DD-D6E8-29993DE9CE5C}"/>
              </a:ext>
            </a:extLst>
          </p:cNvPr>
          <p:cNvSpPr/>
          <p:nvPr/>
        </p:nvSpPr>
        <p:spPr>
          <a:xfrm>
            <a:off x="604833" y="3758656"/>
            <a:ext cx="4599370" cy="3573245"/>
          </a:xfrm>
          <a:custGeom>
            <a:avLst/>
            <a:gdLst/>
            <a:ahLst/>
            <a:cxnLst/>
            <a:rect l="l" t="t" r="r" b="b"/>
            <a:pathLst>
              <a:path w="4599370" h="3573245">
                <a:moveTo>
                  <a:pt x="0" y="0"/>
                </a:moveTo>
                <a:lnTo>
                  <a:pt x="4599370" y="0"/>
                </a:lnTo>
                <a:lnTo>
                  <a:pt x="4599370" y="3573245"/>
                </a:lnTo>
                <a:lnTo>
                  <a:pt x="0" y="35732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87EA5FD-4A19-93E8-42DE-E38D28F04AA5}"/>
              </a:ext>
            </a:extLst>
          </p:cNvPr>
          <p:cNvSpPr/>
          <p:nvPr/>
        </p:nvSpPr>
        <p:spPr>
          <a:xfrm>
            <a:off x="4719488" y="4356067"/>
            <a:ext cx="4772280" cy="3573245"/>
          </a:xfrm>
          <a:custGeom>
            <a:avLst/>
            <a:gdLst/>
            <a:ahLst/>
            <a:cxnLst/>
            <a:rect l="l" t="t" r="r" b="b"/>
            <a:pathLst>
              <a:path w="4772280" h="3573245">
                <a:moveTo>
                  <a:pt x="0" y="0"/>
                </a:moveTo>
                <a:lnTo>
                  <a:pt x="4772280" y="0"/>
                </a:lnTo>
                <a:lnTo>
                  <a:pt x="4772280" y="3573245"/>
                </a:lnTo>
                <a:lnTo>
                  <a:pt x="0" y="35732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5CD0851-DD89-02ED-40B2-5E89215ACB74}"/>
              </a:ext>
            </a:extLst>
          </p:cNvPr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D2A9488-58A6-3165-1777-FDDA0AC11365}"/>
              </a:ext>
            </a:extLst>
          </p:cNvPr>
          <p:cNvSpPr txBox="1"/>
          <p:nvPr/>
        </p:nvSpPr>
        <p:spPr>
          <a:xfrm>
            <a:off x="930843" y="1814349"/>
            <a:ext cx="425065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Lý do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chọn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đề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tài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774B39C-2116-4274-F7A1-3BE89C5B46C0}"/>
              </a:ext>
            </a:extLst>
          </p:cNvPr>
          <p:cNvSpPr txBox="1"/>
          <p:nvPr/>
        </p:nvSpPr>
        <p:spPr>
          <a:xfrm>
            <a:off x="604833" y="7389051"/>
            <a:ext cx="3890985" cy="764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1928" spc="-28">
                <a:solidFill>
                  <a:srgbClr val="F24300"/>
                </a:solidFill>
                <a:latin typeface="Arial"/>
                <a:ea typeface="Arial"/>
                <a:cs typeface="Arial"/>
                <a:sym typeface="Arial"/>
              </a:rPr>
              <a:t>Hình 1.1: công việc cố vấn cần xử lý</a:t>
            </a:r>
          </a:p>
          <a:p>
            <a:pPr marL="0" lvl="0" indent="0" algn="l">
              <a:lnSpc>
                <a:spcPts val="2970"/>
              </a:lnSpc>
            </a:pPr>
            <a:endParaRPr lang="en-US" sz="1928" spc="-28">
              <a:solidFill>
                <a:srgbClr val="F24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DF37FAF-0044-7070-1773-1A04C2FD3127}"/>
              </a:ext>
            </a:extLst>
          </p:cNvPr>
          <p:cNvSpPr txBox="1"/>
          <p:nvPr/>
        </p:nvSpPr>
        <p:spPr>
          <a:xfrm>
            <a:off x="5044547" y="8060729"/>
            <a:ext cx="4447221" cy="1197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045" spc="-30">
                <a:solidFill>
                  <a:srgbClr val="F24300"/>
                </a:solidFill>
                <a:latin typeface="Arial"/>
                <a:ea typeface="Arial"/>
                <a:cs typeface="Arial"/>
                <a:sym typeface="Arial"/>
              </a:rPr>
              <a:t>Hình 1.2: Số lượng sinh viên ngày càng  nhiều</a:t>
            </a:r>
          </a:p>
          <a:p>
            <a:pPr marL="0" lvl="0" indent="0" algn="l">
              <a:lnSpc>
                <a:spcPts val="3149"/>
              </a:lnSpc>
            </a:pPr>
            <a:endParaRPr lang="en-US" sz="2045" spc="-30">
              <a:solidFill>
                <a:srgbClr val="F24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E125F77-DF95-22CA-366D-7A9325572117}"/>
              </a:ext>
            </a:extLst>
          </p:cNvPr>
          <p:cNvSpPr txBox="1"/>
          <p:nvPr/>
        </p:nvSpPr>
        <p:spPr>
          <a:xfrm>
            <a:off x="12106164" y="7641302"/>
            <a:ext cx="4447221" cy="80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045" spc="-30">
                <a:solidFill>
                  <a:srgbClr val="F24300"/>
                </a:solidFill>
                <a:latin typeface="Arial"/>
                <a:ea typeface="Arial"/>
                <a:cs typeface="Arial"/>
                <a:sym typeface="Arial"/>
              </a:rPr>
              <a:t>Hình 1.3: Tốn kém thời gian</a:t>
            </a:r>
          </a:p>
          <a:p>
            <a:pPr marL="0" lvl="0" indent="0" algn="l">
              <a:lnSpc>
                <a:spcPts val="3149"/>
              </a:lnSpc>
            </a:pPr>
            <a:endParaRPr lang="en-US" sz="2045" spc="-30">
              <a:solidFill>
                <a:srgbClr val="F24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51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243" y="1837974"/>
            <a:ext cx="776600" cy="776600"/>
          </a:xfrm>
          <a:custGeom>
            <a:avLst/>
            <a:gdLst/>
            <a:ahLst/>
            <a:cxnLst/>
            <a:rect l="l" t="t" r="r" b="b"/>
            <a:pathLst>
              <a:path w="776600" h="776600">
                <a:moveTo>
                  <a:pt x="0" y="0"/>
                </a:moveTo>
                <a:lnTo>
                  <a:pt x="776600" y="0"/>
                </a:lnTo>
                <a:lnTo>
                  <a:pt x="776600" y="776600"/>
                </a:lnTo>
                <a:lnTo>
                  <a:pt x="0" y="776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73507" y="4236309"/>
            <a:ext cx="1460535" cy="1460535"/>
          </a:xfrm>
          <a:custGeom>
            <a:avLst/>
            <a:gdLst/>
            <a:ahLst/>
            <a:cxnLst/>
            <a:rect l="l" t="t" r="r" b="b"/>
            <a:pathLst>
              <a:path w="1460535" h="1460535">
                <a:moveTo>
                  <a:pt x="0" y="0"/>
                </a:moveTo>
                <a:lnTo>
                  <a:pt x="1460535" y="0"/>
                </a:lnTo>
                <a:lnTo>
                  <a:pt x="1460535" y="1460535"/>
                </a:lnTo>
                <a:lnTo>
                  <a:pt x="0" y="1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21641" y="4093414"/>
            <a:ext cx="1706696" cy="1706696"/>
          </a:xfrm>
          <a:custGeom>
            <a:avLst/>
            <a:gdLst/>
            <a:ahLst/>
            <a:cxnLst/>
            <a:rect l="l" t="t" r="r" b="b"/>
            <a:pathLst>
              <a:path w="1706696" h="1706696">
                <a:moveTo>
                  <a:pt x="0" y="0"/>
                </a:moveTo>
                <a:lnTo>
                  <a:pt x="1706696" y="0"/>
                </a:lnTo>
                <a:lnTo>
                  <a:pt x="1706696" y="1706696"/>
                </a:lnTo>
                <a:lnTo>
                  <a:pt x="0" y="1706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757826" y="4451366"/>
            <a:ext cx="1251792" cy="1239582"/>
          </a:xfrm>
          <a:custGeom>
            <a:avLst/>
            <a:gdLst/>
            <a:ahLst/>
            <a:cxnLst/>
            <a:rect l="l" t="t" r="r" b="b"/>
            <a:pathLst>
              <a:path w="1571499" h="1253271">
                <a:moveTo>
                  <a:pt x="0" y="0"/>
                </a:moveTo>
                <a:lnTo>
                  <a:pt x="1571500" y="0"/>
                </a:lnTo>
                <a:lnTo>
                  <a:pt x="1571500" y="1253271"/>
                </a:lnTo>
                <a:lnTo>
                  <a:pt x="0" y="12532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847822" y="6303354"/>
            <a:ext cx="1036471" cy="1036471"/>
          </a:xfrm>
          <a:custGeom>
            <a:avLst/>
            <a:gdLst/>
            <a:ahLst/>
            <a:cxnLst/>
            <a:rect l="l" t="t" r="r" b="b"/>
            <a:pathLst>
              <a:path w="1036471" h="1036471">
                <a:moveTo>
                  <a:pt x="0" y="0"/>
                </a:moveTo>
                <a:lnTo>
                  <a:pt x="1036471" y="0"/>
                </a:lnTo>
                <a:lnTo>
                  <a:pt x="1036471" y="1036471"/>
                </a:lnTo>
                <a:lnTo>
                  <a:pt x="0" y="10364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50581" y="6339384"/>
            <a:ext cx="1016774" cy="1115801"/>
          </a:xfrm>
          <a:custGeom>
            <a:avLst/>
            <a:gdLst/>
            <a:ahLst/>
            <a:cxnLst/>
            <a:rect l="l" t="t" r="r" b="b"/>
            <a:pathLst>
              <a:path w="1016774" h="1115801">
                <a:moveTo>
                  <a:pt x="0" y="0"/>
                </a:moveTo>
                <a:lnTo>
                  <a:pt x="1016773" y="0"/>
                </a:lnTo>
                <a:lnTo>
                  <a:pt x="1016773" y="1115801"/>
                </a:lnTo>
                <a:lnTo>
                  <a:pt x="0" y="11158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70598" y="6339384"/>
            <a:ext cx="1639020" cy="846144"/>
          </a:xfrm>
          <a:custGeom>
            <a:avLst/>
            <a:gdLst/>
            <a:ahLst/>
            <a:cxnLst/>
            <a:rect l="l" t="t" r="r" b="b"/>
            <a:pathLst>
              <a:path w="1639020" h="846144">
                <a:moveTo>
                  <a:pt x="0" y="0"/>
                </a:moveTo>
                <a:lnTo>
                  <a:pt x="1639021" y="0"/>
                </a:lnTo>
                <a:lnTo>
                  <a:pt x="1639021" y="846144"/>
                </a:lnTo>
                <a:lnTo>
                  <a:pt x="0" y="8461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902542" y="5259278"/>
            <a:ext cx="2430919" cy="875131"/>
          </a:xfrm>
          <a:custGeom>
            <a:avLst/>
            <a:gdLst/>
            <a:ahLst/>
            <a:cxnLst/>
            <a:rect l="l" t="t" r="r" b="b"/>
            <a:pathLst>
              <a:path w="2430919" h="875131">
                <a:moveTo>
                  <a:pt x="0" y="0"/>
                </a:moveTo>
                <a:lnTo>
                  <a:pt x="2430918" y="0"/>
                </a:lnTo>
                <a:lnTo>
                  <a:pt x="2430918" y="875131"/>
                </a:lnTo>
                <a:lnTo>
                  <a:pt x="0" y="8751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2854" y="1878340"/>
            <a:ext cx="425065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Mục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tiêu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nghiên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cứu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79EEDB-7FFE-65A1-B278-72A9BC78D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17171" y="3695700"/>
            <a:ext cx="5100778" cy="4500687"/>
          </a:xfrm>
          <a:prstGeom prst="rect">
            <a:avLst/>
          </a:prstGeom>
        </p:spPr>
      </p:pic>
      <p:pic>
        <p:nvPicPr>
          <p:cNvPr id="1026" name="Picture 2" descr="JavaScript Course at ₹ 3999/month in Jaipur | ID: 2853140841673">
            <a:extLst>
              <a:ext uri="{FF2B5EF4-FFF2-40B4-BE49-F238E27FC236}">
                <a16:creationId xmlns:a16="http://schemas.microsoft.com/office/drawing/2014/main" id="{8A9A7C31-C6F4-F03B-49F9-208A0C956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179" y="4236309"/>
            <a:ext cx="1349535" cy="146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6536" y="1848575"/>
            <a:ext cx="682164" cy="682164"/>
          </a:xfrm>
          <a:custGeom>
            <a:avLst/>
            <a:gdLst/>
            <a:ahLst/>
            <a:cxnLst/>
            <a:rect l="l" t="t" r="r" b="b"/>
            <a:pathLst>
              <a:path w="682164" h="682164">
                <a:moveTo>
                  <a:pt x="0" y="0"/>
                </a:moveTo>
                <a:lnTo>
                  <a:pt x="682164" y="0"/>
                </a:lnTo>
                <a:lnTo>
                  <a:pt x="682164" y="682164"/>
                </a:lnTo>
                <a:lnTo>
                  <a:pt x="0" y="682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42252" y="2857500"/>
            <a:ext cx="12403491" cy="6648792"/>
          </a:xfrm>
          <a:custGeom>
            <a:avLst/>
            <a:gdLst/>
            <a:ahLst/>
            <a:cxnLst/>
            <a:rect l="l" t="t" r="r" b="b"/>
            <a:pathLst>
              <a:path w="12403491" h="6648792">
                <a:moveTo>
                  <a:pt x="0" y="0"/>
                </a:moveTo>
                <a:lnTo>
                  <a:pt x="12403492" y="0"/>
                </a:lnTo>
                <a:lnTo>
                  <a:pt x="12403492" y="6648792"/>
                </a:lnTo>
                <a:lnTo>
                  <a:pt x="0" y="6648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2854" y="1878340"/>
            <a:ext cx="425065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Cơ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sở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lý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thuyết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9090" y="1930460"/>
            <a:ext cx="719610" cy="719610"/>
          </a:xfrm>
          <a:custGeom>
            <a:avLst/>
            <a:gdLst/>
            <a:ahLst/>
            <a:cxnLst/>
            <a:rect l="l" t="t" r="r" b="b"/>
            <a:pathLst>
              <a:path w="719610" h="719610">
                <a:moveTo>
                  <a:pt x="0" y="0"/>
                </a:moveTo>
                <a:lnTo>
                  <a:pt x="719610" y="0"/>
                </a:lnTo>
                <a:lnTo>
                  <a:pt x="719610" y="719610"/>
                </a:lnTo>
                <a:lnTo>
                  <a:pt x="0" y="71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67937" y="2530739"/>
            <a:ext cx="10352125" cy="7375889"/>
          </a:xfrm>
          <a:custGeom>
            <a:avLst/>
            <a:gdLst/>
            <a:ahLst/>
            <a:cxnLst/>
            <a:rect l="l" t="t" r="r" b="b"/>
            <a:pathLst>
              <a:path w="10352125" h="7375889">
                <a:moveTo>
                  <a:pt x="0" y="0"/>
                </a:moveTo>
                <a:lnTo>
                  <a:pt x="10352126" y="0"/>
                </a:lnTo>
                <a:lnTo>
                  <a:pt x="10352126" y="7375889"/>
                </a:lnTo>
                <a:lnTo>
                  <a:pt x="0" y="73758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7692" y="1878340"/>
            <a:ext cx="288812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Cơ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sở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dữ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liệu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62674" y="2642633"/>
            <a:ext cx="11909862" cy="7175692"/>
          </a:xfrm>
          <a:custGeom>
            <a:avLst/>
            <a:gdLst/>
            <a:ahLst/>
            <a:cxnLst/>
            <a:rect l="l" t="t" r="r" b="b"/>
            <a:pathLst>
              <a:path w="11909862" h="7175692">
                <a:moveTo>
                  <a:pt x="0" y="0"/>
                </a:moveTo>
                <a:lnTo>
                  <a:pt x="11909863" y="0"/>
                </a:lnTo>
                <a:lnTo>
                  <a:pt x="11909863" y="7175692"/>
                </a:lnTo>
                <a:lnTo>
                  <a:pt x="0" y="717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2072" y="1990234"/>
            <a:ext cx="2070602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Mô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hình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BBD1AEF-C4AE-DC13-5233-1A12E02BE5D1}"/>
              </a:ext>
            </a:extLst>
          </p:cNvPr>
          <p:cNvSpPr/>
          <p:nvPr/>
        </p:nvSpPr>
        <p:spPr>
          <a:xfrm>
            <a:off x="354508" y="2042353"/>
            <a:ext cx="674192" cy="674192"/>
          </a:xfrm>
          <a:custGeom>
            <a:avLst/>
            <a:gdLst/>
            <a:ahLst/>
            <a:cxnLst/>
            <a:rect l="l" t="t" r="r" b="b"/>
            <a:pathLst>
              <a:path w="674192" h="674192">
                <a:moveTo>
                  <a:pt x="0" y="0"/>
                </a:moveTo>
                <a:lnTo>
                  <a:pt x="674192" y="0"/>
                </a:lnTo>
                <a:lnTo>
                  <a:pt x="674192" y="674192"/>
                </a:lnTo>
                <a:lnTo>
                  <a:pt x="0" y="674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23476" y="2823815"/>
            <a:ext cx="6515273" cy="3495390"/>
          </a:xfrm>
          <a:custGeom>
            <a:avLst/>
            <a:gdLst/>
            <a:ahLst/>
            <a:cxnLst/>
            <a:rect l="l" t="t" r="r" b="b"/>
            <a:pathLst>
              <a:path w="6515273" h="3495390">
                <a:moveTo>
                  <a:pt x="0" y="0"/>
                </a:moveTo>
                <a:lnTo>
                  <a:pt x="6515273" y="0"/>
                </a:lnTo>
                <a:lnTo>
                  <a:pt x="6515273" y="3495390"/>
                </a:lnTo>
                <a:lnTo>
                  <a:pt x="0" y="3495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F89CA2F9-B129-9D45-3C81-2C02E9CEFC3E}"/>
              </a:ext>
            </a:extLst>
          </p:cNvPr>
          <p:cNvSpPr/>
          <p:nvPr/>
        </p:nvSpPr>
        <p:spPr>
          <a:xfrm>
            <a:off x="304800" y="1967525"/>
            <a:ext cx="663056" cy="663056"/>
          </a:xfrm>
          <a:custGeom>
            <a:avLst/>
            <a:gdLst/>
            <a:ahLst/>
            <a:cxnLst/>
            <a:rect l="l" t="t" r="r" b="b"/>
            <a:pathLst>
              <a:path w="663056" h="663056">
                <a:moveTo>
                  <a:pt x="0" y="0"/>
                </a:moveTo>
                <a:lnTo>
                  <a:pt x="663056" y="0"/>
                </a:lnTo>
                <a:lnTo>
                  <a:pt x="663056" y="663055"/>
                </a:lnTo>
                <a:lnTo>
                  <a:pt x="0" y="663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56C2FE-665B-8775-F45A-ABF4CEE4A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4200" y="2823814"/>
            <a:ext cx="6615185" cy="3495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C053D5-DDBD-5161-6190-D3AD64EA88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9385" y="6623804"/>
            <a:ext cx="6509363" cy="3480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A1A7FD-D16B-6898-AB42-3B94A2797B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4200" y="6515100"/>
            <a:ext cx="6615185" cy="35512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A145047-39B4-EF31-CD23-AFB4078532D3}"/>
              </a:ext>
            </a:extLst>
          </p:cNvPr>
          <p:cNvSpPr/>
          <p:nvPr/>
        </p:nvSpPr>
        <p:spPr>
          <a:xfrm>
            <a:off x="304800" y="2053489"/>
            <a:ext cx="663056" cy="663056"/>
          </a:xfrm>
          <a:custGeom>
            <a:avLst/>
            <a:gdLst/>
            <a:ahLst/>
            <a:cxnLst/>
            <a:rect l="l" t="t" r="r" b="b"/>
            <a:pathLst>
              <a:path w="663056" h="663056">
                <a:moveTo>
                  <a:pt x="0" y="0"/>
                </a:moveTo>
                <a:lnTo>
                  <a:pt x="663056" y="0"/>
                </a:lnTo>
                <a:lnTo>
                  <a:pt x="663056" y="663055"/>
                </a:lnTo>
                <a:lnTo>
                  <a:pt x="0" y="663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13262-7ABC-2DE0-5E29-A1819B77E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979830"/>
            <a:ext cx="6027727" cy="3224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FB2E05-27B0-B6E0-38BC-18F97EA45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8898" y="2974359"/>
            <a:ext cx="6027727" cy="3230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80BB6-716D-C421-A5F0-D9574227BB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6438900"/>
            <a:ext cx="6024446" cy="32247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7A853-2A03-2819-D6A0-ADA222B55E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5866" y="6412287"/>
            <a:ext cx="6109930" cy="32513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514</Words>
  <Application>Microsoft Office PowerPoint</Application>
  <PresentationFormat>Custom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Oswald Bold</vt:lpstr>
      <vt:lpstr>Calibri</vt:lpstr>
      <vt:lpstr>Arial</vt:lpstr>
      <vt:lpstr>Faustina</vt:lpstr>
      <vt:lpstr>Arial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cơ sở ngnhf</dc:title>
  <cp:lastModifiedBy>Tú Lâm</cp:lastModifiedBy>
  <cp:revision>6</cp:revision>
  <dcterms:created xsi:type="dcterms:W3CDTF">2006-08-16T00:00:00Z</dcterms:created>
  <dcterms:modified xsi:type="dcterms:W3CDTF">2024-12-29T17:03:05Z</dcterms:modified>
  <dc:identifier>DAGaasxUu00</dc:identifier>
</cp:coreProperties>
</file>